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2" r:id="rId2"/>
    <p:sldId id="256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Open Sans ExtraBold" panose="020B0604020202020204" charset="0"/>
      <p:bold r:id="rId19"/>
      <p:italic r:id="rId20"/>
      <p:boldItalic r:id="rId21"/>
    </p:embeddedFont>
    <p:embeddedFont>
      <p:font typeface="Open Sans Light" panose="020B0604020202020204" charset="0"/>
      <p:regular r:id="rId22"/>
      <p:bold r:id="rId23"/>
      <p:italic r:id="rId24"/>
      <p:boldItalic r:id="rId25"/>
    </p:embeddedFont>
    <p:embeddedFont>
      <p:font typeface="Open Sans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96" userDrawn="1">
          <p15:clr>
            <a:srgbClr val="A4A3A4"/>
          </p15:clr>
        </p15:guide>
        <p15:guide id="2" pos="5328" userDrawn="1">
          <p15:clr>
            <a:srgbClr val="A4A3A4"/>
          </p15:clr>
        </p15:guide>
        <p15:guide id="3" pos="1800" userDrawn="1">
          <p15:clr>
            <a:srgbClr val="A4A3A4"/>
          </p15:clr>
        </p15:guide>
        <p15:guide id="4" pos="4944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4txn1YcJLOdgpvaAM3UARAj8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00629B"/>
    <a:srgbClr val="FFC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744"/>
  </p:normalViewPr>
  <p:slideViewPr>
    <p:cSldViewPr snapToGrid="0">
      <p:cViewPr>
        <p:scale>
          <a:sx n="75" d="100"/>
          <a:sy n="75" d="100"/>
        </p:scale>
        <p:origin x="1376" y="172"/>
      </p:cViewPr>
      <p:guideLst>
        <p:guide orient="horz" pos="996"/>
        <p:guide pos="5328"/>
        <p:guide pos="1800"/>
        <p:guide pos="4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Multi Images - People &amp; Tech" userDrawn="1">
  <p:cSld name="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5"/>
          <p:cNvSpPr/>
          <p:nvPr/>
        </p:nvSpPr>
        <p:spPr>
          <a:xfrm>
            <a:off x="-7" y="-513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15;p35" descr="A group of men in a factory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1925" y="381950"/>
            <a:ext cx="3621600" cy="1960200"/>
          </a:xfrm>
          <a:prstGeom prst="roundRect">
            <a:avLst>
              <a:gd name="adj" fmla="val 4227"/>
            </a:avLst>
          </a:prstGeom>
          <a:noFill/>
          <a:ln>
            <a:noFill/>
          </a:ln>
        </p:spPr>
      </p:pic>
      <p:pic>
        <p:nvPicPr>
          <p:cNvPr id="16" name="Google Shape;16;p35"/>
          <p:cNvPicPr preferRelativeResize="0"/>
          <p:nvPr/>
        </p:nvPicPr>
        <p:blipFill>
          <a:blip r:embed="rId3"/>
          <a:srcRect l="25503" r="25503"/>
          <a:stretch/>
        </p:blipFill>
        <p:spPr>
          <a:xfrm>
            <a:off x="5141925" y="2528450"/>
            <a:ext cx="1716000" cy="1970100"/>
          </a:xfrm>
          <a:prstGeom prst="roundRect">
            <a:avLst>
              <a:gd name="adj" fmla="val 5220"/>
            </a:avLst>
          </a:prstGeom>
          <a:noFill/>
          <a:ln>
            <a:noFill/>
          </a:ln>
        </p:spPr>
      </p:pic>
      <p:pic>
        <p:nvPicPr>
          <p:cNvPr id="17" name="Google Shape;17;p35" descr="A person welding a tunnel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047525" y="2528450"/>
            <a:ext cx="1716000" cy="893400"/>
          </a:xfrm>
          <a:prstGeom prst="roundRect">
            <a:avLst>
              <a:gd name="adj" fmla="val 9844"/>
            </a:avLst>
          </a:prstGeom>
          <a:noFill/>
          <a:ln>
            <a:noFill/>
          </a:ln>
        </p:spPr>
      </p:pic>
      <p:pic>
        <p:nvPicPr>
          <p:cNvPr id="18" name="Google Shape;18;p35" descr="A group of people in lab coats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t="-341"/>
          <a:stretch/>
        </p:blipFill>
        <p:spPr>
          <a:xfrm>
            <a:off x="7047525" y="3605150"/>
            <a:ext cx="1716000" cy="893400"/>
          </a:xfrm>
          <a:prstGeom prst="roundRect">
            <a:avLst>
              <a:gd name="adj" fmla="val 9844"/>
            </a:avLst>
          </a:prstGeom>
          <a:noFill/>
          <a:ln>
            <a:noFill/>
          </a:ln>
        </p:spPr>
      </p:pic>
      <p:pic>
        <p:nvPicPr>
          <p:cNvPr id="19" name="Google Shape;19;p35" title="Blue B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638961"/>
            <a:ext cx="9144001" cy="50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35"/>
          <p:cNvGrpSpPr/>
          <p:nvPr/>
        </p:nvGrpSpPr>
        <p:grpSpPr>
          <a:xfrm>
            <a:off x="380475" y="-338"/>
            <a:ext cx="4572000" cy="5143325"/>
            <a:chOff x="380400" y="175"/>
            <a:chExt cx="4572000" cy="5143325"/>
          </a:xfrm>
        </p:grpSpPr>
        <p:sp>
          <p:nvSpPr>
            <p:cNvPr id="21" name="Google Shape;21;p35"/>
            <p:cNvSpPr/>
            <p:nvPr/>
          </p:nvSpPr>
          <p:spPr>
            <a:xfrm>
              <a:off x="380400" y="382075"/>
              <a:ext cx="4572000" cy="4113000"/>
            </a:xfrm>
            <a:prstGeom prst="roundRect">
              <a:avLst>
                <a:gd name="adj" fmla="val 19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" name="Google Shape;22;p35"/>
            <p:cNvCxnSpPr/>
            <p:nvPr/>
          </p:nvCxnSpPr>
          <p:spPr>
            <a:xfrm rot="10800000" flipH="1">
              <a:off x="2747675" y="175"/>
              <a:ext cx="300" cy="572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23;p35" title="Logo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47600" y="655375"/>
              <a:ext cx="1107675" cy="622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Google Shape;24;p35"/>
            <p:cNvCxnSpPr/>
            <p:nvPr/>
          </p:nvCxnSpPr>
          <p:spPr>
            <a:xfrm rot="10800000">
              <a:off x="2747675" y="4271100"/>
              <a:ext cx="0" cy="872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" name="Google Shape;25;p35"/>
          <p:cNvSpPr txBox="1">
            <a:spLocks noGrp="1"/>
          </p:cNvSpPr>
          <p:nvPr>
            <p:ph type="sldNum" idx="1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548700" y="1693700"/>
            <a:ext cx="42393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30" name="Google Shape;30;p35"/>
          <p:cNvSpPr txBox="1">
            <a:spLocks noGrp="1"/>
          </p:cNvSpPr>
          <p:nvPr>
            <p:ph type="subTitle" idx="1"/>
          </p:nvPr>
        </p:nvSpPr>
        <p:spPr>
          <a:xfrm>
            <a:off x="548700" y="2933625"/>
            <a:ext cx="4239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35"/>
          <p:cNvSpPr txBox="1">
            <a:spLocks noGrp="1"/>
          </p:cNvSpPr>
          <p:nvPr>
            <p:ph type="subTitle" idx="3"/>
          </p:nvPr>
        </p:nvSpPr>
        <p:spPr>
          <a:xfrm>
            <a:off x="548700" y="3643300"/>
            <a:ext cx="42393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ExtraBold"/>
              <a:buNone/>
              <a:defRPr sz="1000" b="1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A952C-1709-40B2-069C-56E5F6DA80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61" y="4873751"/>
            <a:ext cx="2198788" cy="18602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 baseline="0">
                <a:solidFill>
                  <a:schemeClr val="bg1"/>
                </a:solidFill>
                <a:latin typeface="Open Sans ExtraBold" panose="020B0606030504020204" pitchFamily="34" charset="0"/>
              </a:defRPr>
            </a:lvl1pPr>
            <a:lvl2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2pPr>
            <a:lvl3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3pPr>
            <a:lvl4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4pPr>
            <a:lvl5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5pPr>
          </a:lstStyle>
          <a:p>
            <a:pPr lvl="0"/>
            <a:r>
              <a:rPr lang="en-US" dirty="0"/>
              <a:t>IEEE CONFIDENTIAL or IEEE PROPRIETARY  if needed</a:t>
            </a:r>
          </a:p>
        </p:txBody>
      </p:sp>
      <p:sp>
        <p:nvSpPr>
          <p:cNvPr id="4" name="Google Shape;28;p35">
            <a:extLst>
              <a:ext uri="{FF2B5EF4-FFF2-40B4-BE49-F238E27FC236}">
                <a16:creationId xmlns:a16="http://schemas.microsoft.com/office/drawing/2014/main" id="{50560B36-A3CE-9518-CD68-F8B9B8CB5A44}"/>
              </a:ext>
            </a:extLst>
          </p:cNvPr>
          <p:cNvSpPr txBox="1"/>
          <p:nvPr userDrawn="1"/>
        </p:nvSpPr>
        <p:spPr>
          <a:xfrm>
            <a:off x="2288185" y="4965192"/>
            <a:ext cx="6138804" cy="14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baseline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public charity, IEEE is the world's largest technical professional organization dedicated to advancing technology for the benefit of humanity.</a:t>
            </a:r>
            <a:endParaRPr sz="600" b="0" i="0" u="none" strike="noStrike" cap="none" baseline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arge Image - Tech A" userDrawn="1">
  <p:cSld name="7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0" title="shutterstock-2513743417-1920x1080v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0"/>
          <p:cNvSpPr/>
          <p:nvPr/>
        </p:nvSpPr>
        <p:spPr>
          <a:xfrm>
            <a:off x="380400" y="382075"/>
            <a:ext cx="4572000" cy="4113000"/>
          </a:xfrm>
          <a:prstGeom prst="roundRect">
            <a:avLst>
              <a:gd name="adj" fmla="val 1983"/>
            </a:avLst>
          </a:prstGeom>
          <a:solidFill>
            <a:srgbClr val="002855">
              <a:alpha val="8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40" title="Image B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38973"/>
            <a:ext cx="9144001" cy="504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40"/>
          <p:cNvCxnSpPr/>
          <p:nvPr/>
        </p:nvCxnSpPr>
        <p:spPr>
          <a:xfrm rot="10800000" flipH="1">
            <a:off x="2747675" y="175"/>
            <a:ext cx="300" cy="57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40"/>
          <p:cNvCxnSpPr/>
          <p:nvPr/>
        </p:nvCxnSpPr>
        <p:spPr>
          <a:xfrm rot="10800000">
            <a:off x="2747675" y="4271100"/>
            <a:ext cx="0" cy="87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40" title="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600" y="655375"/>
            <a:ext cx="1107675" cy="6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0"/>
          <p:cNvSpPr txBox="1">
            <a:spLocks noGrp="1"/>
          </p:cNvSpPr>
          <p:nvPr>
            <p:ph type="sldNum" idx="1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sldNum" idx="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40"/>
          <p:cNvSpPr txBox="1">
            <a:spLocks noGrp="1"/>
          </p:cNvSpPr>
          <p:nvPr>
            <p:ph type="title"/>
          </p:nvPr>
        </p:nvSpPr>
        <p:spPr>
          <a:xfrm>
            <a:off x="548700" y="1693700"/>
            <a:ext cx="42393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40"/>
          <p:cNvSpPr txBox="1">
            <a:spLocks noGrp="1"/>
          </p:cNvSpPr>
          <p:nvPr>
            <p:ph type="subTitle" idx="1"/>
          </p:nvPr>
        </p:nvSpPr>
        <p:spPr>
          <a:xfrm>
            <a:off x="548700" y="2933625"/>
            <a:ext cx="4239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40"/>
          <p:cNvSpPr txBox="1">
            <a:spLocks noGrp="1"/>
          </p:cNvSpPr>
          <p:nvPr>
            <p:ph type="subTitle" idx="3"/>
          </p:nvPr>
        </p:nvSpPr>
        <p:spPr>
          <a:xfrm>
            <a:off x="548700" y="3643300"/>
            <a:ext cx="42393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 ExtraBold"/>
              <a:buNone/>
              <a:defRPr sz="1000" b="1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5826-D39B-9C39-3999-4A576520E8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61" y="4873752"/>
            <a:ext cx="2198714" cy="17553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 baseline="0">
                <a:solidFill>
                  <a:schemeClr val="bg1"/>
                </a:solidFill>
                <a:latin typeface="Open Sans ExtraBold" panose="020B0606030504020204" pitchFamily="34" charset="0"/>
              </a:defRPr>
            </a:lvl1pPr>
            <a:lvl2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2pPr>
            <a:lvl3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3pPr>
            <a:lvl4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4pPr>
            <a:lvl5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5pPr>
          </a:lstStyle>
          <a:p>
            <a:pPr lvl="0"/>
            <a:r>
              <a:rPr lang="en-US" dirty="0"/>
              <a:t>IEEE CONFIDENTIAL or IEEE PROPRIETARY if needed.</a:t>
            </a:r>
          </a:p>
        </p:txBody>
      </p:sp>
      <p:sp>
        <p:nvSpPr>
          <p:cNvPr id="2" name="Google Shape;28;p35">
            <a:extLst>
              <a:ext uri="{FF2B5EF4-FFF2-40B4-BE49-F238E27FC236}">
                <a16:creationId xmlns:a16="http://schemas.microsoft.com/office/drawing/2014/main" id="{2D2F0EA4-B264-0F2A-8864-E111CDEA20EA}"/>
              </a:ext>
            </a:extLst>
          </p:cNvPr>
          <p:cNvSpPr txBox="1"/>
          <p:nvPr userDrawn="1"/>
        </p:nvSpPr>
        <p:spPr>
          <a:xfrm>
            <a:off x="2288185" y="4965192"/>
            <a:ext cx="6138804" cy="14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baseline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public charity, IEEE is the world's largest technical professional organization dedicated to advancing technology for the benefit of humanity.</a:t>
            </a:r>
            <a:endParaRPr sz="600" b="0" i="0" u="none" strike="noStrike" cap="none" baseline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- Gradient" preserve="1" userDrawn="1">
  <p:cSld name="1_Divider Slide - Gradient">
    <p:bg>
      <p:bgPr>
        <a:solidFill>
          <a:srgbClr val="00285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3" title="Blue Divi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39774"/>
            <a:ext cx="9144001" cy="504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3"/>
          <p:cNvSpPr txBox="1">
            <a:spLocks noGrp="1"/>
          </p:cNvSpPr>
          <p:nvPr>
            <p:ph type="sldNum" idx="1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53"/>
          <p:cNvCxnSpPr/>
          <p:nvPr/>
        </p:nvCxnSpPr>
        <p:spPr>
          <a:xfrm rot="10800000">
            <a:off x="2747975" y="150"/>
            <a:ext cx="0" cy="93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53"/>
          <p:cNvSpPr txBox="1">
            <a:spLocks noGrp="1"/>
          </p:cNvSpPr>
          <p:nvPr>
            <p:ph type="sldNum" idx="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53" title="Logo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8025" y="4778636"/>
            <a:ext cx="772125" cy="226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53"/>
          <p:cNvCxnSpPr/>
          <p:nvPr/>
        </p:nvCxnSpPr>
        <p:spPr>
          <a:xfrm rot="10800000">
            <a:off x="2747975" y="4210200"/>
            <a:ext cx="0" cy="93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53"/>
          <p:cNvSpPr txBox="1">
            <a:spLocks noGrp="1"/>
          </p:cNvSpPr>
          <p:nvPr>
            <p:ph type="title"/>
          </p:nvPr>
        </p:nvSpPr>
        <p:spPr>
          <a:xfrm>
            <a:off x="496825" y="1758975"/>
            <a:ext cx="68898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2B307-7EE0-81EA-15AA-7023FAA45A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61" y="4873752"/>
            <a:ext cx="2199014" cy="17553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 baseline="0">
                <a:solidFill>
                  <a:schemeClr val="bg1"/>
                </a:solidFill>
                <a:latin typeface="Open Sans ExtraBold" panose="020B0606030504020204" pitchFamily="34" charset="0"/>
              </a:defRPr>
            </a:lvl1pPr>
            <a:lvl2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2pPr>
            <a:lvl3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3pPr>
            <a:lvl4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4pPr>
            <a:lvl5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5pPr>
          </a:lstStyle>
          <a:p>
            <a:pPr lvl="0"/>
            <a:r>
              <a:rPr lang="en-US" dirty="0"/>
              <a:t>IEEE CONFIDENTIAL or IEEE PROPRIETARY if needed.</a:t>
            </a:r>
          </a:p>
        </p:txBody>
      </p:sp>
      <p:sp>
        <p:nvSpPr>
          <p:cNvPr id="4" name="Google Shape;28;p35">
            <a:extLst>
              <a:ext uri="{FF2B5EF4-FFF2-40B4-BE49-F238E27FC236}">
                <a16:creationId xmlns:a16="http://schemas.microsoft.com/office/drawing/2014/main" id="{35C56CB8-BB18-718E-2611-74CE5B6FE67C}"/>
              </a:ext>
            </a:extLst>
          </p:cNvPr>
          <p:cNvSpPr txBox="1"/>
          <p:nvPr userDrawn="1"/>
        </p:nvSpPr>
        <p:spPr>
          <a:xfrm>
            <a:off x="2288185" y="4965192"/>
            <a:ext cx="6138804" cy="14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baseline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public charity, IEEE is the world's largest technical professional organization dedicated to advancing technology for the benefit of humanity.</a:t>
            </a:r>
            <a:endParaRPr sz="600" b="0" i="0" u="none" strike="noStrike" cap="none" baseline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101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18pt" userDrawn="1">
  <p:cSld name="1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 txBox="1">
            <a:spLocks noGrp="1"/>
          </p:cNvSpPr>
          <p:nvPr>
            <p:ph type="body" idx="1"/>
          </p:nvPr>
        </p:nvSpPr>
        <p:spPr>
          <a:xfrm>
            <a:off x="197400" y="1308384"/>
            <a:ext cx="85206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1" name="Google Shape;201;p45"/>
          <p:cNvSpPr txBox="1">
            <a:spLocks noGrp="1"/>
          </p:cNvSpPr>
          <p:nvPr>
            <p:ph type="sldNum" idx="1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197400" y="173736"/>
            <a:ext cx="8520600" cy="57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 baseline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03" name="Google Shape;203;p45"/>
          <p:cNvSpPr txBox="1">
            <a:spLocks noGrp="1"/>
          </p:cNvSpPr>
          <p:nvPr>
            <p:ph type="body" idx="2"/>
          </p:nvPr>
        </p:nvSpPr>
        <p:spPr>
          <a:xfrm>
            <a:off x="196850" y="822960"/>
            <a:ext cx="852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0" lvl="0" indent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600" b="1" i="0">
                <a:solidFill>
                  <a:srgbClr val="7F7F7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A774-976F-D20A-F9D4-DBDA6B7DA5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60" y="4873752"/>
            <a:ext cx="2176073" cy="17553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600" baseline="0">
                <a:solidFill>
                  <a:srgbClr val="002855"/>
                </a:solidFill>
                <a:latin typeface="Open Sans ExtraBold" panose="020B0606030504020204" pitchFamily="34" charset="0"/>
              </a:defRPr>
            </a:lvl1pPr>
            <a:lvl2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2pPr>
            <a:lvl3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3pPr>
            <a:lvl4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4pPr>
            <a:lvl5pPr>
              <a:defRPr sz="8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5pPr>
          </a:lstStyle>
          <a:p>
            <a:pPr lvl="0"/>
            <a:r>
              <a:rPr lang="en-US" dirty="0"/>
              <a:t>IEEE CONFIDENTIAL or IEEE PROPRIETARY if needed.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31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3" title="Basic P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643061"/>
            <a:ext cx="9144003" cy="5045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3"/>
          <p:cNvSpPr txBox="1">
            <a:spLocks noGrp="1"/>
          </p:cNvSpPr>
          <p:nvPr>
            <p:ph type="title"/>
          </p:nvPr>
        </p:nvSpPr>
        <p:spPr>
          <a:xfrm>
            <a:off x="197400" y="24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body" idx="1"/>
          </p:nvPr>
        </p:nvSpPr>
        <p:spPr>
          <a:xfrm>
            <a:off x="197400" y="955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9" name="Google Shape;9;p33"/>
          <p:cNvSpPr txBox="1">
            <a:spLocks noGrp="1"/>
          </p:cNvSpPr>
          <p:nvPr>
            <p:ph type="sldNum" idx="12"/>
          </p:nvPr>
        </p:nvSpPr>
        <p:spPr>
          <a:xfrm>
            <a:off x="7" y="4816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33" title="LogoBlu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98025" y="4779575"/>
            <a:ext cx="772125" cy="2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;p35">
            <a:extLst>
              <a:ext uri="{FF2B5EF4-FFF2-40B4-BE49-F238E27FC236}">
                <a16:creationId xmlns:a16="http://schemas.microsoft.com/office/drawing/2014/main" id="{EE21E097-D9C4-F9B7-3FCF-78BF4671418B}"/>
              </a:ext>
            </a:extLst>
          </p:cNvPr>
          <p:cNvSpPr txBox="1"/>
          <p:nvPr userDrawn="1"/>
        </p:nvSpPr>
        <p:spPr>
          <a:xfrm>
            <a:off x="2288185" y="4965192"/>
            <a:ext cx="6138804" cy="14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baseline="0" dirty="0">
                <a:solidFill>
                  <a:srgbClr val="002855"/>
                </a:solidFill>
                <a:latin typeface="Open Sans"/>
                <a:ea typeface="Open Sans"/>
                <a:cs typeface="Open Sans"/>
                <a:sym typeface="Open Sans"/>
              </a:rPr>
              <a:t>A public charity, IEEE is the world's largest technical professional organization dedicated to advancing technology for the benefit of humanity.</a:t>
            </a:r>
            <a:endParaRPr sz="600" b="0" i="0" u="none" strike="noStrike" cap="none" baseline="0" dirty="0">
              <a:solidFill>
                <a:srgbClr val="0028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03" name="Google Shape;303;p7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771F17-E9E3-1CC7-0D5F-947C46A6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07" y="1460000"/>
            <a:ext cx="4632900" cy="1111750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2026- IEEE International Conference on Intelligent Systems, Smart and Green Technologies (ICISSGT – 2026) </a:t>
            </a:r>
            <a:b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Record: #67741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8AB5A98-5AC6-1D58-1D6D-3A59DA73F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99" y="2611892"/>
            <a:ext cx="4514439" cy="1429910"/>
          </a:xfrm>
        </p:spPr>
        <p:txBody>
          <a:bodyPr/>
          <a:lstStyle/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Framework for Forest Fire Prediction in the Nallamala Forest Using NDVI and Synthetic Weather Data</a:t>
            </a:r>
          </a:p>
          <a:p>
            <a:endParaRPr lang="en-US" sz="1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CAF8B62-3483-12BE-799F-4455A2F3905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2500" y="3926933"/>
            <a:ext cx="4239300" cy="64770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Presenter:-Gairuboina Naveen Kumar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BA2236-E9BD-2AB8-AC1C-4E91D3E4E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Copy Right IEEE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87CF7-073D-F2AD-770F-1F5A587A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271" y="2243667"/>
            <a:ext cx="3976497" cy="1934632"/>
          </a:xfrm>
          <a:prstGeom prst="rect">
            <a:avLst/>
          </a:prstGeom>
        </p:spPr>
      </p:pic>
      <p:pic>
        <p:nvPicPr>
          <p:cNvPr id="4" name="Picture 6" descr="March 2022 - IEEE IC Vaani">
            <a:extLst>
              <a:ext uri="{FF2B5EF4-FFF2-40B4-BE49-F238E27FC236}">
                <a16:creationId xmlns:a16="http://schemas.microsoft.com/office/drawing/2014/main" id="{7AFF24E1-B388-9B4B-E47D-12689F4E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42" y="-32535"/>
            <a:ext cx="4110915" cy="115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4CB2B-1B95-B287-AD8D-637151C4F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44" y="118563"/>
            <a:ext cx="1504640" cy="15112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D5149-053C-4A03-8EF3-82F194B93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A6FA91-39F7-4400-AEE7-38F1369F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D47D3E-E37D-4772-81C2-6C99EE7ACE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0B50A9E-637C-43DE-8097-D856599D1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6850" y="827357"/>
            <a:ext cx="862442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Proposed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NallaFireNet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fire prediction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Combined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NDVI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climate data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 shows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fire recall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Vegetation and weather are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drivers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Supports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fire warning systems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62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F6BE9-BA75-4831-8306-50B8EAFCC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D72B2-D7BE-438E-980E-2550667B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532E0A-E032-4D1E-A3EE-090DC3251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9D74A8-3ECB-4708-9D04-8947AF61A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57" y="805377"/>
            <a:ext cx="693010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feeds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Apply to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Indian regions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soil and terrain features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Explore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 / Transformer models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precision–recall balance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1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B8A36-483C-43F2-81F4-7A42A287F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968137-0D57-4B2B-8EB7-81E473652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585CA-C337-4824-B75F-9EE653B039A0}"/>
              </a:ext>
            </a:extLst>
          </p:cNvPr>
          <p:cNvSpPr txBox="1"/>
          <p:nvPr/>
        </p:nvSpPr>
        <p:spPr>
          <a:xfrm flipH="1">
            <a:off x="1280965" y="979331"/>
            <a:ext cx="3050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335E9-690A-4CD2-B65E-BF00184B78CF}"/>
              </a:ext>
            </a:extLst>
          </p:cNvPr>
          <p:cNvSpPr txBox="1"/>
          <p:nvPr/>
        </p:nvSpPr>
        <p:spPr>
          <a:xfrm flipH="1">
            <a:off x="3544395" y="1661605"/>
            <a:ext cx="1286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endParaRPr lang="en-IN" sz="3200" b="1" i="1" dirty="0">
              <a:solidFill>
                <a:schemeClr val="accent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FF142-775C-458F-A3A3-5FF14AF9BE5F}"/>
              </a:ext>
            </a:extLst>
          </p:cNvPr>
          <p:cNvSpPr txBox="1"/>
          <p:nvPr/>
        </p:nvSpPr>
        <p:spPr>
          <a:xfrm>
            <a:off x="4241586" y="2283194"/>
            <a:ext cx="298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   NS</a:t>
            </a:r>
            <a:endParaRPr lang="en-IN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 descr="Help">
            <a:extLst>
              <a:ext uri="{FF2B5EF4-FFF2-40B4-BE49-F238E27FC236}">
                <a16:creationId xmlns:a16="http://schemas.microsoft.com/office/drawing/2014/main" id="{F4A21D93-F198-4066-9E20-1ABE019A1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23949">
            <a:off x="6055019" y="2375807"/>
            <a:ext cx="391885" cy="3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854205A-9067-4FB2-B877-5DFF2F262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44" name="Google Shape;244;p1"/>
          <p:cNvSpPr txBox="1">
            <a:spLocks noGrp="1"/>
          </p:cNvSpPr>
          <p:nvPr>
            <p:ph type="sldNum" idx="4294967295"/>
          </p:nvPr>
        </p:nvSpPr>
        <p:spPr>
          <a:xfrm>
            <a:off x="0" y="4816475"/>
            <a:ext cx="549275" cy="3937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CEA18D-01CF-4A3E-B03C-DAD44822E2ED}"/>
              </a:ext>
            </a:extLst>
          </p:cNvPr>
          <p:cNvSpPr/>
          <p:nvPr/>
        </p:nvSpPr>
        <p:spPr>
          <a:xfrm>
            <a:off x="274357" y="794279"/>
            <a:ext cx="8898104" cy="3895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4984">
              <a:spcBef>
                <a:spcPts val="49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Abstract</a:t>
            </a:r>
          </a:p>
          <a:p>
            <a:pPr marL="527685" indent="-514984">
              <a:spcBef>
                <a:spcPts val="39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Introduction &amp; Motivation</a:t>
            </a:r>
          </a:p>
          <a:p>
            <a:pPr marL="527685" indent="-514984">
              <a:spcBef>
                <a:spcPts val="320"/>
              </a:spcBef>
              <a:buFontTx/>
              <a:buAutoNum type="arabicPeriod"/>
              <a:tabLst>
                <a:tab pos="527050" algn="l"/>
                <a:tab pos="527685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Problem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Statement &amp; Research Gap</a:t>
            </a:r>
            <a:endParaRPr lang="en-US" sz="2000" dirty="0">
              <a:latin typeface="Times New Roman"/>
              <a:cs typeface="Times New Roman"/>
            </a:endParaRPr>
          </a:p>
          <a:p>
            <a:pPr marL="527685" indent="-514984">
              <a:spcBef>
                <a:spcPts val="39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Objectives</a:t>
            </a:r>
            <a:endParaRPr lang="en-US" sz="2000" dirty="0">
              <a:latin typeface="Times New Roman"/>
              <a:cs typeface="Times New Roman"/>
            </a:endParaRPr>
          </a:p>
          <a:p>
            <a:pPr marL="527685" indent="-514984">
              <a:spcBef>
                <a:spcPts val="320"/>
              </a:spcBef>
              <a:buFontTx/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15" dirty="0">
                <a:latin typeface="Times New Roman"/>
                <a:cs typeface="Times New Roman"/>
              </a:rPr>
              <a:t>Methodology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endParaRPr lang="en-US" sz="2000" dirty="0">
              <a:latin typeface="Times New Roman"/>
              <a:cs typeface="Times New Roman"/>
            </a:endParaRPr>
          </a:p>
          <a:p>
            <a:pPr marL="527685" indent="-514984">
              <a:spcBef>
                <a:spcPts val="390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10" dirty="0">
                <a:latin typeface="Times New Roman"/>
                <a:cs typeface="Times New Roman"/>
              </a:rPr>
              <a:t>System Architecture</a:t>
            </a:r>
            <a:endParaRPr lang="en-US" sz="2000" dirty="0">
              <a:latin typeface="Times New Roman"/>
              <a:cs typeface="Times New Roman"/>
            </a:endParaRPr>
          </a:p>
          <a:p>
            <a:pPr marL="527685" indent="-514984">
              <a:spcBef>
                <a:spcPts val="395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R</a:t>
            </a:r>
            <a:r>
              <a:rPr lang="en-US" sz="2000" spc="15" dirty="0">
                <a:latin typeface="Times New Roman"/>
                <a:cs typeface="Times New Roman"/>
              </a:rPr>
              <a:t>e</a:t>
            </a:r>
            <a:r>
              <a:rPr lang="en-US" sz="2000" spc="-30" dirty="0">
                <a:latin typeface="Times New Roman"/>
                <a:cs typeface="Times New Roman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u</a:t>
            </a:r>
            <a:r>
              <a:rPr lang="en-US" sz="2000" spc="-55" dirty="0">
                <a:latin typeface="Times New Roman"/>
                <a:cs typeface="Times New Roman"/>
              </a:rPr>
              <a:t>l</a:t>
            </a:r>
            <a:r>
              <a:rPr lang="en-US" sz="2000" spc="2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spc="45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nd</a:t>
            </a:r>
            <a:r>
              <a:rPr lang="en-US" sz="2000" spc="-15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spc="20" dirty="0">
                <a:latin typeface="Times New Roman"/>
                <a:cs typeface="Times New Roman"/>
              </a:rPr>
              <a:t>a</a:t>
            </a:r>
            <a:r>
              <a:rPr lang="en-US" sz="2000" spc="-55" dirty="0">
                <a:latin typeface="Times New Roman"/>
                <a:cs typeface="Times New Roman"/>
              </a:rPr>
              <a:t>l</a:t>
            </a:r>
            <a:r>
              <a:rPr lang="en-US" sz="2000" dirty="0">
                <a:latin typeface="Times New Roman"/>
                <a:cs typeface="Times New Roman"/>
              </a:rPr>
              <a:t>y</a:t>
            </a:r>
            <a:r>
              <a:rPr lang="en-US" sz="2000" spc="-30" dirty="0">
                <a:latin typeface="Times New Roman"/>
                <a:cs typeface="Times New Roman"/>
              </a:rPr>
              <a:t>s</a:t>
            </a:r>
            <a:r>
              <a:rPr lang="en-US" sz="2000" spc="-5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s</a:t>
            </a:r>
          </a:p>
          <a:p>
            <a:pPr marL="527685" indent="-514984">
              <a:spcBef>
                <a:spcPts val="315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15" dirty="0">
                <a:latin typeface="Times New Roman"/>
                <a:cs typeface="Times New Roman"/>
              </a:rPr>
              <a:t>Conclusion</a:t>
            </a:r>
            <a:r>
              <a:rPr lang="en-US" sz="2000" spc="65" dirty="0">
                <a:latin typeface="Times New Roman"/>
                <a:cs typeface="Times New Roman"/>
              </a:rPr>
              <a:t> </a:t>
            </a:r>
          </a:p>
          <a:p>
            <a:pPr marL="527685" indent="-514984">
              <a:spcBef>
                <a:spcPts val="315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5" dirty="0">
                <a:latin typeface="Times New Roman"/>
                <a:cs typeface="Times New Roman"/>
              </a:rPr>
              <a:t>Future</a:t>
            </a:r>
            <a:r>
              <a:rPr lang="en-US" sz="2000" spc="1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Scope</a:t>
            </a:r>
            <a:endParaRPr lang="en-US" sz="2000" dirty="0">
              <a:latin typeface="Times New Roman"/>
              <a:cs typeface="Times New Roman"/>
            </a:endParaRPr>
          </a:p>
          <a:p>
            <a:pPr marL="527685" indent="-514984">
              <a:spcBef>
                <a:spcPts val="315"/>
              </a:spcBef>
              <a:buAutoNum type="arabicPeriod"/>
              <a:tabLst>
                <a:tab pos="527050" algn="l"/>
                <a:tab pos="527685" algn="l"/>
              </a:tabLst>
            </a:pPr>
            <a:r>
              <a:rPr lang="en-US" sz="2000" spc="-30" dirty="0">
                <a:latin typeface="Times New Roman"/>
                <a:cs typeface="Times New Roman"/>
              </a:rPr>
              <a:t>Q</a:t>
            </a:r>
            <a:r>
              <a:rPr lang="en-US" sz="2000" dirty="0">
                <a:latin typeface="Times New Roman"/>
                <a:cs typeface="Times New Roman"/>
              </a:rPr>
              <a:t>u</a:t>
            </a:r>
            <a:r>
              <a:rPr lang="en-US" sz="2000" spc="20" dirty="0">
                <a:latin typeface="Times New Roman"/>
                <a:cs typeface="Times New Roman"/>
              </a:rPr>
              <a:t>e</a:t>
            </a:r>
            <a:r>
              <a:rPr lang="en-US" sz="2000" spc="-30" dirty="0">
                <a:latin typeface="Times New Roman"/>
                <a:cs typeface="Times New Roman"/>
              </a:rPr>
              <a:t>s</a:t>
            </a:r>
            <a:r>
              <a:rPr lang="en-US" sz="2000" spc="20" dirty="0">
                <a:latin typeface="Times New Roman"/>
                <a:cs typeface="Times New Roman"/>
              </a:rPr>
              <a:t>t</a:t>
            </a:r>
            <a:r>
              <a:rPr lang="en-US" sz="2000" spc="-55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on</a:t>
            </a:r>
            <a:r>
              <a:rPr lang="en-US" sz="2000" spc="70" dirty="0">
                <a:latin typeface="Times New Roman"/>
                <a:cs typeface="Times New Roman"/>
              </a:rPr>
              <a:t> </a:t>
            </a:r>
            <a:r>
              <a:rPr lang="en-US" sz="2000" spc="2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nd</a:t>
            </a:r>
            <a:r>
              <a:rPr lang="en-US" sz="2000" spc="-155" dirty="0">
                <a:latin typeface="Times New Roman"/>
                <a:cs typeface="Times New Roman"/>
              </a:rPr>
              <a:t> </a:t>
            </a:r>
            <a:r>
              <a:rPr lang="en-US" sz="2000" spc="-3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spc="-30" dirty="0">
                <a:latin typeface="Times New Roman"/>
                <a:cs typeface="Times New Roman"/>
              </a:rPr>
              <a:t>sw</a:t>
            </a:r>
            <a:r>
              <a:rPr lang="en-US" sz="2000" spc="20" dirty="0">
                <a:latin typeface="Times New Roman"/>
                <a:cs typeface="Times New Roman"/>
              </a:rPr>
              <a:t>e</a:t>
            </a:r>
            <a:r>
              <a:rPr lang="en-US" sz="2000" dirty="0">
                <a:latin typeface="Times New Roman"/>
                <a:cs typeface="Times New Roman"/>
              </a:rPr>
              <a:t>rs</a:t>
            </a:r>
          </a:p>
          <a:p>
            <a:pPr marL="12701">
              <a:spcBef>
                <a:spcPts val="395"/>
              </a:spcBef>
              <a:tabLst>
                <a:tab pos="527050" algn="l"/>
                <a:tab pos="527685" algn="l"/>
              </a:tabLst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1CE5BE-8FE2-4A05-B2F8-0BADB26665F8}"/>
              </a:ext>
            </a:extLst>
          </p:cNvPr>
          <p:cNvSpPr/>
          <p:nvPr/>
        </p:nvSpPr>
        <p:spPr>
          <a:xfrm>
            <a:off x="1" y="159747"/>
            <a:ext cx="9144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b="1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BC9D2-97A3-474D-8530-FA29D0A73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D796F9-1D03-4784-9CB9-B0926F24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86CFC-C12E-49C2-B396-57ECF087A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960" y="4873752"/>
            <a:ext cx="2176073" cy="1755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9C40B77-F4B0-4A9C-BD85-E29252B48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7400" y="748392"/>
            <a:ext cx="9405256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Early forest fire prediction for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Nallamala Forest, India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MODIS NDVI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synthetic weather data (2012–2025)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feature engineering handle fire data imbalance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XGBoost–LightGBM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for prediction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Supports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and proactive fire management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4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61991-6E6D-4924-BE10-35BB36A20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DA37A9-0F60-4B74-AF57-8C54514A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MOTIVATION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EC34E-7211-4528-BDD9-A6A25FAC8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E0A420-7837-41B6-A287-ED23991FA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5928" y="637697"/>
            <a:ext cx="842118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Forests regulate climate and support biodiversity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Nallamala Forest is highly fire-prone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Rising fire incidents threaten ecosystems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Terrain limits rapid monitoring and response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Existing systems detect fires too late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Predictive ML models enable early warnings</a:t>
            </a:r>
          </a:p>
        </p:txBody>
      </p:sp>
    </p:spTree>
    <p:extLst>
      <p:ext uri="{BB962C8B-B14F-4D97-AF65-F5344CB8AC3E}">
        <p14:creationId xmlns:p14="http://schemas.microsoft.com/office/powerpoint/2010/main" val="175454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92556E-0963-47A9-8EF7-FAAC0E2E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400" y="683879"/>
            <a:ext cx="8520600" cy="4189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STATEMENT:-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are largely reactive and lack reliable early prediction of forest fires in the Nallamala region.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GAPS:-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region-specific predictive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Nallamala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Underuse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vegetation indices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fire risk prediction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Current fire monitoring systems detect fires </a:t>
            </a:r>
            <a:r>
              <a:rPr lang="en-US" sz="2000" b="1" dirty="0"/>
              <a:t>after ignition rather than before</a:t>
            </a:r>
            <a:r>
              <a:rPr lang="en-US" sz="2000" dirty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8E8A-C464-4E85-B016-CF88A2ACA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929A2C-22D6-4292-AA64-C025C41A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 RESEARCH GAPS</a:t>
            </a:r>
            <a:endParaRPr lang="en-I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F6970-AC7A-4FB2-A6B9-CDC2E48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36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E6C94-5C18-44AA-984A-B8214E5CFD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6F8C0-EC39-48AE-BED0-BA13E634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75DAE-DC66-4A5C-A1A3-DC515B6C8A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1D9D33-A952-44A7-8660-A93135D65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6850" y="774969"/>
            <a:ext cx="892744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Build an early warning system for forest fires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NDVI and weather data to assess fire risk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Address data imbalance in fire events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 detection accuracy using ensemble models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Aid proactive forest fire management</a:t>
            </a:r>
          </a:p>
        </p:txBody>
      </p:sp>
    </p:spTree>
    <p:extLst>
      <p:ext uri="{BB962C8B-B14F-4D97-AF65-F5344CB8AC3E}">
        <p14:creationId xmlns:p14="http://schemas.microsoft.com/office/powerpoint/2010/main" val="122486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C9AF0-495F-4534-99D4-CDE9786F8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E9AA49-BB4B-42F3-BF0C-3E530CFD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spc="-1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METHODOLOGY</a:t>
            </a:r>
            <a:endParaRPr lang="en-I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17795E-B442-4384-9EC2-9CC8FE78D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0968A45-7572-4F7C-97A7-BE4DB80CF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7400" y="974768"/>
            <a:ext cx="879291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Sources: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MODIS NDVI (250 m), NASA POWER (Temperature, Humidity,      Radiation)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 Span: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2012–2025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Missing value handling, lag feature extraction, normalization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 Balancing: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SMOTE to address rare fire events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Ensemble of LightGBM and XGBoost (soft voting)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Accuracy, Precision, Recall, F1-score, ROC-AUC,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69622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0CE06-78B1-4F9C-A20D-6BA7E4BF5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740B9F-D7A8-40DD-8B99-D6BA0ACC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" y="168294"/>
            <a:ext cx="8520600" cy="57465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F720C-FA5E-4F26-8F13-2D51C78A3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AD821-1ADF-4841-A534-FBA12D5B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84" y="742950"/>
            <a:ext cx="4128716" cy="372405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401B27B-DF31-4BC8-9E94-03F130B9FB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6850" y="717560"/>
            <a:ext cx="48746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NDVI vegetation indices and weather variables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cleaning, normalization, lag feature creation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Balancing: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SMOTE to handle rare fire events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Selection of influential fire-related features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Stacked model with Random Forest, Gradient Boosting, and Naive Bayes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Meta-Learner: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Logistic Regression for final decision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Fire / Non-Fire prediction</a:t>
            </a:r>
          </a:p>
        </p:txBody>
      </p:sp>
    </p:spTree>
    <p:extLst>
      <p:ext uri="{BB962C8B-B14F-4D97-AF65-F5344CB8AC3E}">
        <p14:creationId xmlns:p14="http://schemas.microsoft.com/office/powerpoint/2010/main" val="315829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FA43F-E213-4CC6-A970-4208900D1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4C5B10-BDB9-4ACC-B0B6-F17D9941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ANALYSIS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9DA58D-3562-46FC-8562-D972B2526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960E-699B-4237-925D-E0E73500D6EF}"/>
              </a:ext>
            </a:extLst>
          </p:cNvPr>
          <p:cNvSpPr txBox="1"/>
          <p:nvPr/>
        </p:nvSpPr>
        <p:spPr>
          <a:xfrm>
            <a:off x="4634871" y="3499528"/>
            <a:ext cx="4128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occurrences from 2013–2025 show consistent dry-season peaks and monsoon declines, highlighting strong climatic influence on wildfire activity.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C071F-DC05-4B91-B334-E7F697BB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" y="758146"/>
            <a:ext cx="4128710" cy="2741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A3F05-2C28-47CD-968C-18D4A9D4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09" y="918521"/>
            <a:ext cx="4746234" cy="25623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B57E8B5-987F-4982-9D02-AE5C9785A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7400" y="3563428"/>
            <a:ext cx="41287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ROC–AUC of 0.87 demonstrates strong and reliable discrimination between fire and non-fire events, supporting effective early fire detection.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06500"/>
      </p:ext>
    </p:extLst>
  </p:cSld>
  <p:clrMapOvr>
    <a:masterClrMapping/>
  </p:clrMapOvr>
</p:sld>
</file>

<file path=ppt/theme/theme1.xml><?xml version="1.0" encoding="utf-8"?>
<a:theme xmlns:a="http://schemas.openxmlformats.org/drawingml/2006/main" name="IEEE Template Blue">
  <a:themeElements>
    <a:clrScheme name="Simple Light">
      <a:dk1>
        <a:srgbClr val="000000"/>
      </a:dk1>
      <a:lt1>
        <a:srgbClr val="FFFFFF"/>
      </a:lt1>
      <a:dk2>
        <a:srgbClr val="00629B"/>
      </a:dk2>
      <a:lt2>
        <a:srgbClr val="E3E4E5"/>
      </a:lt2>
      <a:accent1>
        <a:srgbClr val="002855"/>
      </a:accent1>
      <a:accent2>
        <a:srgbClr val="00B5E2"/>
      </a:accent2>
      <a:accent3>
        <a:srgbClr val="007377"/>
      </a:accent3>
      <a:accent4>
        <a:srgbClr val="009CA6"/>
      </a:accent4>
      <a:accent5>
        <a:srgbClr val="861F41"/>
      </a:accent5>
      <a:accent6>
        <a:srgbClr val="FFA300"/>
      </a:accent6>
      <a:hlink>
        <a:srgbClr val="00629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</TotalTime>
  <Words>532</Words>
  <Application>Microsoft Office PowerPoint</Application>
  <PresentationFormat>On-screen Show (16:9)</PresentationFormat>
  <Paragraphs>88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Sans Light</vt:lpstr>
      <vt:lpstr>Open Sans SemiBold</vt:lpstr>
      <vt:lpstr>Open Sans ExtraBold</vt:lpstr>
      <vt:lpstr>Times New Roman</vt:lpstr>
      <vt:lpstr>Open Sans</vt:lpstr>
      <vt:lpstr>Arial</vt:lpstr>
      <vt:lpstr>IEEE Template Blue</vt:lpstr>
      <vt:lpstr>2026- IEEE International Conference on Intelligent Systems, Smart and Green Technologies (ICISSGT – 2026)  Conference Record: #67741 </vt:lpstr>
      <vt:lpstr>PowerPoint Presentation</vt:lpstr>
      <vt:lpstr>ABSTRACT</vt:lpstr>
      <vt:lpstr>INTRODUCTION &amp; MOTIVATION</vt:lpstr>
      <vt:lpstr>PROBLEM STATEMENT &amp; RESEARCH GAPS</vt:lpstr>
      <vt:lpstr>OBJECTIVES</vt:lpstr>
      <vt:lpstr>METHODOLOGY</vt:lpstr>
      <vt:lpstr>SYSTEM ARCHITECTURE</vt:lpstr>
      <vt:lpstr>RESULTS AND ANALYSIS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2026- IEEE International Conference on Intelligent Systems, Smart and Green Technologies (ICISSGT – 2026)  Conference Record: #67741</dc:title>
  <dc:creator>Lakshminarayana S</dc:creator>
  <cp:lastModifiedBy>NAVEENKUMAR</cp:lastModifiedBy>
  <cp:revision>55</cp:revision>
  <dcterms:modified xsi:type="dcterms:W3CDTF">2026-02-07T09:41:01Z</dcterms:modified>
</cp:coreProperties>
</file>